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36" r:id="rId2"/>
    <p:sldId id="338" r:id="rId3"/>
    <p:sldId id="354" r:id="rId4"/>
    <p:sldId id="359" r:id="rId5"/>
    <p:sldId id="355" r:id="rId6"/>
    <p:sldId id="352" r:id="rId7"/>
    <p:sldId id="335" r:id="rId8"/>
    <p:sldId id="341" r:id="rId9"/>
    <p:sldId id="349" r:id="rId10"/>
    <p:sldId id="356" r:id="rId11"/>
    <p:sldId id="357" r:id="rId12"/>
    <p:sldId id="358" r:id="rId13"/>
    <p:sldId id="361" r:id="rId14"/>
    <p:sldId id="360" r:id="rId15"/>
    <p:sldId id="362" r:id="rId16"/>
    <p:sldId id="344" r:id="rId17"/>
    <p:sldId id="343" r:id="rId18"/>
    <p:sldId id="346" r:id="rId19"/>
    <p:sldId id="348" r:id="rId20"/>
    <p:sldId id="35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6636" autoAdjust="0"/>
  </p:normalViewPr>
  <p:slideViewPr>
    <p:cSldViewPr snapToGrid="0">
      <p:cViewPr varScale="1">
        <p:scale>
          <a:sx n="84" d="100"/>
          <a:sy n="84" d="100"/>
        </p:scale>
        <p:origin x="149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4C97F8-EF71-47FE-84C4-92C84B41D094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0E1339-C061-44D9-81AC-6B35205DB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101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amount of motion an object has, not to be confused with inertia which is the resistance of an object to the change in its movement.</a:t>
            </a:r>
          </a:p>
          <a:p>
            <a:endParaRPr lang="en-US" dirty="0"/>
          </a:p>
          <a:p>
            <a:r>
              <a:rPr lang="en-US" dirty="0"/>
              <a:t>Momentum is a vector quantity, it is measured in kg*m/s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0E1339-C061-44D9-81AC-6B35205DBC6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0673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E43817-011F-0C11-7AAC-B828C8610D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C8DC8A-DBF5-5D79-F307-1A2F2AE915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C330D5-4C61-FF8F-6B9E-7596B38D5D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a table </a:t>
            </a:r>
          </a:p>
          <a:p>
            <a:r>
              <a:rPr lang="en-US" dirty="0"/>
              <a:t>            C        |       8</a:t>
            </a:r>
            <a:br>
              <a:rPr lang="en-US" dirty="0"/>
            </a:br>
            <a:r>
              <a:rPr lang="en-US" dirty="0"/>
              <a:t>b4      0.136           0</a:t>
            </a:r>
          </a:p>
          <a:p>
            <a:r>
              <a:rPr lang="en-US" dirty="0" err="1"/>
              <a:t>Aftr</a:t>
            </a:r>
            <a:r>
              <a:rPr lang="en-US" dirty="0"/>
              <a:t>     0.085      0.051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35BCDC-C23E-B5CB-46A3-C9F69D2C36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0E1339-C061-44D9-81AC-6B35205DBC6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5248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1810A9-A1D5-340C-9489-984CC76D6C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C369FC-68F5-5595-2C7D-FF5D1CE61E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5986B6-9662-1D0F-ABEA-B99BA63E4E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 = </a:t>
            </a:r>
            <a:r>
              <a:rPr lang="en-US" dirty="0" err="1"/>
              <a:t>deltaP</a:t>
            </a:r>
            <a:r>
              <a:rPr lang="en-US" dirty="0"/>
              <a:t>/t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FEF417-9A28-03E4-6224-5F8A7A9E7F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0E1339-C061-44D9-81AC-6B35205DBC6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3966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3A7D60-736B-B4A7-CC08-FF58E6BC3E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19ECAF-8915-5AAE-53E6-4B2519A502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050B5C-D77D-755A-B341-309E0D70B5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 = </a:t>
            </a:r>
            <a:r>
              <a:rPr lang="en-US" dirty="0" err="1"/>
              <a:t>deltaP</a:t>
            </a:r>
            <a:r>
              <a:rPr lang="en-US" dirty="0"/>
              <a:t>/t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A3634F-4624-36DA-E4D4-20B54ABD59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0E1339-C061-44D9-81AC-6B35205DBC6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9962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991F49-4CC1-7069-0EBA-9BCA684696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E20BD5-9E55-F2D5-7E4C-0F1B88572F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8A3F5B-F47D-4A43-32BE-936A1DD04F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 = </a:t>
            </a:r>
            <a:r>
              <a:rPr lang="en-US" dirty="0" err="1"/>
              <a:t>deltaP</a:t>
            </a:r>
            <a:r>
              <a:rPr lang="en-US" dirty="0"/>
              <a:t>/t</a:t>
            </a:r>
          </a:p>
          <a:p>
            <a:endParaRPr lang="en-US" dirty="0"/>
          </a:p>
          <a:p>
            <a:r>
              <a:rPr lang="en-US" dirty="0"/>
              <a:t>Child gymnasium has crash mats</a:t>
            </a:r>
          </a:p>
          <a:p>
            <a:r>
              <a:rPr lang="en-US" dirty="0"/>
              <a:t>Child playground have soft floor</a:t>
            </a:r>
          </a:p>
          <a:p>
            <a:r>
              <a:rPr lang="en-US" dirty="0"/>
              <a:t>All work by increasing contact (momentum change)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BB42C1-A6D7-E634-BEDE-C4C51FD257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0E1339-C061-44D9-81AC-6B35205DBC6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2042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Types of inelastic:</a:t>
            </a:r>
          </a:p>
          <a:p>
            <a:r>
              <a:rPr lang="en-US" dirty="0"/>
              <a:t>When two objects merge it is a perfectly inelastic collision.</a:t>
            </a:r>
          </a:p>
          <a:p>
            <a:r>
              <a:rPr lang="en-US" dirty="0"/>
              <a:t>When two objects collide but the 2</a:t>
            </a:r>
            <a:r>
              <a:rPr lang="en-US" baseline="30000" dirty="0"/>
              <a:t>nd</a:t>
            </a:r>
            <a:r>
              <a:rPr lang="en-US" dirty="0"/>
              <a:t> object doesn’t stick (its just elastic) </a:t>
            </a:r>
          </a:p>
          <a:p>
            <a:endParaRPr lang="en-US" dirty="0"/>
          </a:p>
          <a:p>
            <a:r>
              <a:rPr lang="en-US" dirty="0"/>
              <a:t>Q: when a rubber ball bounces against an object, it is just inelastic </a:t>
            </a:r>
          </a:p>
          <a:p>
            <a:endParaRPr lang="en-US" dirty="0"/>
          </a:p>
          <a:p>
            <a:r>
              <a:rPr lang="en-US" dirty="0"/>
              <a:t>For perfectly elastic: no sound, no thermal loss, no bending (happens in atomic and subatomic particles)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0E1339-C061-44D9-81AC-6B35205DBC6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2470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a look at this and appreciate it.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0E1339-C061-44D9-81AC-6B35205DBC6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6007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Imp: to </a:t>
            </a:r>
            <a:r>
              <a:rPr lang="en-US" dirty="0" err="1"/>
              <a:t>findout</a:t>
            </a:r>
            <a:r>
              <a:rPr lang="en-US" dirty="0"/>
              <a:t> whether a collision is elastic, find total KE before collision, then total KE after collision. If same, then it’s good.</a:t>
            </a:r>
          </a:p>
          <a:p>
            <a:endParaRPr lang="en-US" dirty="0"/>
          </a:p>
          <a:p>
            <a:r>
              <a:rPr lang="en-US" dirty="0"/>
              <a:t>So momentum before and after is conserved, but the KE is not the same ? Let’s see an example.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0E1339-C061-44D9-81AC-6B35205DBC6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190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momentum before and after is conserved, but the KE is not the same ? Let’s see an example.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0E1339-C061-44D9-81AC-6B35205DBC6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4433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407B17-B775-54D5-7CAF-71E5465789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8BE7EA-BE39-8F4D-DC2C-FD425146E1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0654D8-F175-5356-B82A-3A54419F08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See book bumper cars page 4</a:t>
            </a:r>
          </a:p>
          <a:p>
            <a:endParaRPr lang="en-US" dirty="0"/>
          </a:p>
          <a:p>
            <a:r>
              <a:rPr lang="en-US" dirty="0"/>
              <a:t>See book. Sometimes we can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9C92B7-658B-DCEE-3952-C769EAC452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0E1339-C061-44D9-81AC-6B35205DBC6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107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Newton’s 2</a:t>
            </a:r>
            <a:r>
              <a:rPr lang="en-US" baseline="30000" dirty="0"/>
              <a:t>nd</a:t>
            </a:r>
            <a:r>
              <a:rPr lang="en-US" dirty="0"/>
              <a:t> Law aka conservation of momentum</a:t>
            </a:r>
          </a:p>
          <a:p>
            <a:endParaRPr lang="en-US" dirty="0"/>
          </a:p>
          <a:p>
            <a:r>
              <a:rPr lang="en-US" dirty="0"/>
              <a:t>A = /\V </a:t>
            </a:r>
            <a:r>
              <a:rPr lang="en-US" b="1" dirty="0"/>
              <a:t>/</a:t>
            </a:r>
            <a:r>
              <a:rPr lang="en-US" dirty="0"/>
              <a:t> /\t</a:t>
            </a:r>
          </a:p>
          <a:p>
            <a:endParaRPr lang="en-US" dirty="0"/>
          </a:p>
          <a:p>
            <a:r>
              <a:rPr lang="en-US" dirty="0"/>
              <a:t>Force is the change of momentum over time,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0E1339-C061-44D9-81AC-6B35205DBC6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789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8A5497-0EE8-994E-3595-8B4E4E09A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0CF75F-21D6-B9DE-FC0C-0C8BCBE3FF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2AD452-F3C4-9991-6EC8-9B5F48A68F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Newton’s 2</a:t>
            </a:r>
            <a:r>
              <a:rPr lang="en-US" baseline="30000" dirty="0"/>
              <a:t>nd</a:t>
            </a:r>
            <a:r>
              <a:rPr lang="en-US" dirty="0"/>
              <a:t> Law aka conservation of momentum</a:t>
            </a:r>
          </a:p>
          <a:p>
            <a:endParaRPr lang="en-US" dirty="0"/>
          </a:p>
          <a:p>
            <a:r>
              <a:rPr lang="en-US" dirty="0"/>
              <a:t>A = /\V </a:t>
            </a:r>
            <a:r>
              <a:rPr lang="en-US" b="1" dirty="0"/>
              <a:t>/</a:t>
            </a:r>
            <a:r>
              <a:rPr lang="en-US" dirty="0"/>
              <a:t> /\t</a:t>
            </a:r>
          </a:p>
          <a:p>
            <a:endParaRPr lang="en-US" dirty="0"/>
          </a:p>
          <a:p>
            <a:r>
              <a:rPr lang="en-US" dirty="0"/>
              <a:t>Force is the change of momentum over time, </a:t>
            </a:r>
          </a:p>
          <a:p>
            <a:r>
              <a:rPr lang="en-US" dirty="0"/>
              <a:t>An action reaction-pair is formed when act and react are the same type of force, </a:t>
            </a:r>
          </a:p>
          <a:p>
            <a:r>
              <a:rPr lang="en-US" dirty="0"/>
              <a:t>Momentum = force x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765F32-E42C-88A8-69A5-46BF9FF3A3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0E1339-C061-44D9-81AC-6B35205DBC6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728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15F6C6-3A2E-CAA4-8D10-84FBACD16D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F8B586-69D0-9E16-755E-866A981D9F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21846C-3A25-3997-1812-E2B6D69325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Newton’s 2</a:t>
            </a:r>
            <a:r>
              <a:rPr lang="en-US" baseline="30000" dirty="0"/>
              <a:t>nd</a:t>
            </a:r>
            <a:r>
              <a:rPr lang="en-US" dirty="0"/>
              <a:t> Law aka conservation of momentum</a:t>
            </a:r>
          </a:p>
          <a:p>
            <a:endParaRPr lang="en-US" dirty="0"/>
          </a:p>
          <a:p>
            <a:r>
              <a:rPr lang="en-US" dirty="0"/>
              <a:t>A = /\V </a:t>
            </a:r>
            <a:r>
              <a:rPr lang="en-US" b="1" dirty="0"/>
              <a:t>/</a:t>
            </a:r>
            <a:r>
              <a:rPr lang="en-US" dirty="0"/>
              <a:t> /\t</a:t>
            </a:r>
          </a:p>
          <a:p>
            <a:endParaRPr lang="en-US" dirty="0"/>
          </a:p>
          <a:p>
            <a:r>
              <a:rPr lang="en-US" dirty="0"/>
              <a:t>Force is the change of momentum over time, </a:t>
            </a:r>
          </a:p>
          <a:p>
            <a:r>
              <a:rPr lang="en-US" dirty="0"/>
              <a:t>An action reaction-pair is formed when act and react are the same type of force, </a:t>
            </a:r>
          </a:p>
          <a:p>
            <a:r>
              <a:rPr lang="en-US" dirty="0"/>
              <a:t>Momentum = force x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756D1E-DE89-D55B-A2FA-6D6EC9BE35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0E1339-C061-44D9-81AC-6B35205DBC6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228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FD84E3-2AFC-9341-9529-EB9927D4F7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A9F823-7EA4-0D9F-88BE-1D7D70CF86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2080B92-0023-07F8-F66E-DA5BE9896B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Newton’s 2</a:t>
            </a:r>
            <a:r>
              <a:rPr lang="en-US" baseline="30000" dirty="0"/>
              <a:t>nd</a:t>
            </a:r>
            <a:r>
              <a:rPr lang="en-US" dirty="0"/>
              <a:t> Law aka conservation of momentum</a:t>
            </a:r>
          </a:p>
          <a:p>
            <a:endParaRPr lang="en-US" dirty="0"/>
          </a:p>
          <a:p>
            <a:r>
              <a:rPr lang="en-US" dirty="0"/>
              <a:t>A = /\V </a:t>
            </a:r>
            <a:r>
              <a:rPr lang="en-US" b="1" dirty="0"/>
              <a:t>/</a:t>
            </a:r>
            <a:r>
              <a:rPr lang="en-US" dirty="0"/>
              <a:t> /\t</a:t>
            </a:r>
          </a:p>
          <a:p>
            <a:endParaRPr lang="en-US" dirty="0"/>
          </a:p>
          <a:p>
            <a:r>
              <a:rPr lang="en-US" dirty="0"/>
              <a:t>Force is the change of momentum over time, </a:t>
            </a:r>
          </a:p>
          <a:p>
            <a:r>
              <a:rPr lang="en-US" dirty="0"/>
              <a:t>An action reaction-pair is formed when act and react are the same type of force,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96FA4D-FE84-1832-4C10-E124EC5A69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0E1339-C061-44D9-81AC-6B35205DBC6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543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See book bumper cars page 4</a:t>
            </a:r>
          </a:p>
          <a:p>
            <a:endParaRPr lang="en-US" dirty="0"/>
          </a:p>
          <a:p>
            <a:r>
              <a:rPr lang="en-US" dirty="0"/>
              <a:t>See book. Sometimes we can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0E1339-C061-44D9-81AC-6B35205DBC6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008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explosions, the starting momentum is 0 because at rest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0E1339-C061-44D9-81AC-6B35205DBC6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9953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0E1339-C061-44D9-81AC-6B35205DBC6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8001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a table </a:t>
            </a:r>
          </a:p>
          <a:p>
            <a:r>
              <a:rPr lang="en-US" dirty="0"/>
              <a:t>            C        |       8</a:t>
            </a:r>
            <a:br>
              <a:rPr lang="en-US" dirty="0"/>
            </a:br>
            <a:r>
              <a:rPr lang="en-US" dirty="0"/>
              <a:t>b4      0.136           0</a:t>
            </a:r>
          </a:p>
          <a:p>
            <a:r>
              <a:rPr lang="en-US" dirty="0" err="1"/>
              <a:t>Aftr</a:t>
            </a:r>
            <a:r>
              <a:rPr lang="en-US" dirty="0"/>
              <a:t>     0.085      0.051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0E1339-C061-44D9-81AC-6B35205DBC6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878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DE666-664B-E8BB-B644-94FC7FEB4D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0597A4-C314-8A4D-8577-04A67A3AE2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B9AE04-AAC5-879F-BF4A-0E213F17D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7F536-AFEE-4802-AB6A-9AF1D8437BF3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8BFB2-A902-9BE4-5A4E-D9130C81F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FAC890-41BD-B3EE-338C-043A520D0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4DCF3-52BA-4361-B1B6-C039EA73F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050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84FD9-DDC9-1F42-1A7D-10382B499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8B3733-A2BB-0705-37A5-005EA3CBDE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AEEB20-E947-8323-4E08-9F93D2EAB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7F536-AFEE-4802-AB6A-9AF1D8437BF3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673783-C8BF-FE64-734E-B2701CEBD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F12B05-08F8-B557-9C0A-75E1520DE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4DCF3-52BA-4361-B1B6-C039EA73F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679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7F58D0-7491-EA7D-58A8-D48CCBB126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4B28EB-A7CD-518F-D1F4-AB39798A2B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318A1A-B57E-6541-719B-324E19D03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7F536-AFEE-4802-AB6A-9AF1D8437BF3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A486F-A342-52CE-4739-38373E785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B3AA6A-6836-53A0-3BFB-47AA0F185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4DCF3-52BA-4361-B1B6-C039EA73F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693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61095-AF34-68D3-1B1E-B4C425784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06B07-5E86-FFA5-427C-6CA977B71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46CFC5-FE08-78AE-0E74-EBB8F4E74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7F536-AFEE-4802-AB6A-9AF1D8437BF3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8A8C0B-B310-CD93-70A7-83EB63C2A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06858-77EF-45D2-9390-936A98A49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4DCF3-52BA-4361-B1B6-C039EA73F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419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7039A-FC55-922E-56B4-13D92EE47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BE5D2B-9725-0A1B-7EA0-28CBC0DF1A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469746-A472-5DF8-8A87-BF649EC3B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7F536-AFEE-4802-AB6A-9AF1D8437BF3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EAD128-C258-CDCA-BB49-0EC40D926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A7B82-7715-3F1A-4947-44851BAEF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4DCF3-52BA-4361-B1B6-C039EA73F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67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9A3FB-453D-CF92-0AA2-57565B138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F908E-36EE-4773-D7B0-C4E7A84E89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39BA79-5E3D-692F-FBA2-4085EA73F5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0077D4-AFB9-F76D-2E6E-74EAF82F1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7F536-AFEE-4802-AB6A-9AF1D8437BF3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5795AB-6793-D153-C152-22E36D741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F0542F-FC64-B161-A9DB-F883D9A46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4DCF3-52BA-4361-B1B6-C039EA73F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155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C7026-AFD2-6E7D-F9AB-F5D926E34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A4DE81-A15F-83B4-8888-2DB717B73F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6402F0-FCB0-2B67-3411-B63AA9E68D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E77E26-418F-2AA5-A44C-9994295CB5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46E1D1-2B97-3AC0-B49C-2EE75FB824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DAC29D-F7FF-2CF0-387B-11EF6D77A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7F536-AFEE-4802-AB6A-9AF1D8437BF3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BBDEFB-224C-C736-6C55-B585636C3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CE079C-E2C5-05AC-A6A3-D386A7D18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4DCF3-52BA-4361-B1B6-C039EA73F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156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252DC-AFB0-DC9C-4120-090D87B0F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CDF790-8795-28D4-E0EF-9B3291D6B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7F536-AFEE-4802-AB6A-9AF1D8437BF3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E467B4-73AA-4EB6-CFBB-7494F13DC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2DC9D7-35AF-628F-6DF0-0C3ACC3D1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4DCF3-52BA-4361-B1B6-C039EA73F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963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696575-81EF-C2C1-C1F8-0074F2F29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7F536-AFEE-4802-AB6A-9AF1D8437BF3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F56993-0522-7F04-EA65-863254997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91406B-736D-29C7-6320-8A6DB7A4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4DCF3-52BA-4361-B1B6-C039EA73F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067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72783-FA86-E991-2E1B-22B35EDC9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5955A8-9B12-144E-AF03-7EDBF2918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5C7D59-31B2-1F12-2999-F258676798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202059-2780-F096-40B8-D3D6B310A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7F536-AFEE-4802-AB6A-9AF1D8437BF3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5B4F89-AF73-30B5-C156-625EEC3C5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3280F1-6C70-6F8F-0434-C405D533A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4DCF3-52BA-4361-B1B6-C039EA73F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274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5409E-09D8-F0BD-5194-537737A75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4E3B81-0A8E-099B-7BB0-B66D7745EF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3A5211-4441-75E1-E3D5-2BDFA348A2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703C09-2F97-6749-6C32-9B961668A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7F536-AFEE-4802-AB6A-9AF1D8437BF3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B5164-4AB2-CFDA-0BF3-D3C79B390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463C4F-8735-113C-5A40-412C2718D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4DCF3-52BA-4361-B1B6-C039EA73F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552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056497-9BE2-54B2-D03B-0B2C13D2E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7B8F1E-C773-4BE5-FE70-29F57FF8B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27EED4-1418-3E21-FF52-890C9DBEE9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7F536-AFEE-4802-AB6A-9AF1D8437BF3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90A174-D080-8FBF-D9E1-B255772B58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87967C-7C54-33AA-79EC-BD7125B947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4DCF3-52BA-4361-B1B6-C039EA73F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440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het.colorado.edu/en/simulations/collision-lab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het.colorado.edu/en/simulations/collision-lab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co-M6BajjA?feature=oembed" TargetMode="External"/><Relationship Id="rId6" Type="http://schemas.openxmlformats.org/officeDocument/2006/relationships/hyperlink" Target="https://www.youtube.com/watch?v=Qco-M6BajjA" TargetMode="Externa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het.colorado.edu/en/simulations/collision-lab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Subtitle 3">
                <a:extLst>
                  <a:ext uri="{FF2B5EF4-FFF2-40B4-BE49-F238E27FC236}">
                    <a16:creationId xmlns:a16="http://schemas.microsoft.com/office/drawing/2014/main" id="{0B31995E-0945-66BF-620F-1CD7FFF91F97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419099" y="1362075"/>
                <a:ext cx="11572875" cy="5191125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en-US" sz="3200" b="1" dirty="0">
                    <a:solidFill>
                      <a:srgbClr val="7030A0"/>
                    </a:solidFill>
                  </a:rPr>
                  <a:t>Momentum</a:t>
                </a:r>
                <a:r>
                  <a:rPr lang="en-US" sz="3200" dirty="0"/>
                  <a:t> is a measure of the amount of motion an object has, and it is the product of an object's mass and its velocity.</a:t>
                </a:r>
              </a:p>
              <a:p>
                <a:pPr algn="l"/>
                <a:r>
                  <a:rPr lang="en-US" sz="3200" dirty="0"/>
                  <a:t>			</a:t>
                </a:r>
              </a:p>
              <a:p>
                <a:pPr algn="l"/>
                <a:r>
                  <a:rPr lang="en-US" sz="3200" dirty="0"/>
                  <a:t>				</a:t>
                </a:r>
                <a:br>
                  <a:rPr lang="en-US" sz="32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4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4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4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4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Subtitle 3">
                <a:extLst>
                  <a:ext uri="{FF2B5EF4-FFF2-40B4-BE49-F238E27FC236}">
                    <a16:creationId xmlns:a16="http://schemas.microsoft.com/office/drawing/2014/main" id="{0B31995E-0945-66BF-620F-1CD7FFF91F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419099" y="1362075"/>
                <a:ext cx="11572875" cy="5191125"/>
              </a:xfrm>
              <a:blipFill>
                <a:blip r:embed="rId3"/>
                <a:stretch>
                  <a:fillRect l="-1370" t="-2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14AEE032-D791-A97A-003B-0B8393F1F9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21385"/>
            <a:ext cx="3486149" cy="1383460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</a:rPr>
              <a:t>5A Further mechanics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1800" b="1" dirty="0">
                <a:solidFill>
                  <a:schemeClr val="bg1"/>
                </a:solidFill>
              </a:rPr>
              <a:t>Momentum</a:t>
            </a:r>
            <a:r>
              <a:rPr lang="en-US" sz="2800" b="1" dirty="0">
                <a:solidFill>
                  <a:schemeClr val="bg1"/>
                </a:solidFill>
              </a:rPr>
              <a:t>  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9C9FA6-2AA8-D431-5B33-87B755A2A6FC}"/>
              </a:ext>
            </a:extLst>
          </p:cNvPr>
          <p:cNvSpPr txBox="1"/>
          <p:nvPr/>
        </p:nvSpPr>
        <p:spPr>
          <a:xfrm>
            <a:off x="4152448" y="2967488"/>
            <a:ext cx="1768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momentum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3B3826-6D4F-12EA-41FD-FDECE3B801E0}"/>
              </a:ext>
            </a:extLst>
          </p:cNvPr>
          <p:cNvSpPr txBox="1"/>
          <p:nvPr/>
        </p:nvSpPr>
        <p:spPr>
          <a:xfrm>
            <a:off x="5920864" y="2967488"/>
            <a:ext cx="1768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mass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AC073A-C46C-0A9B-767F-54DCEC48B7EF}"/>
              </a:ext>
            </a:extLst>
          </p:cNvPr>
          <p:cNvSpPr txBox="1"/>
          <p:nvPr/>
        </p:nvSpPr>
        <p:spPr>
          <a:xfrm>
            <a:off x="6938781" y="2967488"/>
            <a:ext cx="1768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velocity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C7EF8C9-12E4-54EC-0E26-26AE46F5F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935" y="3467100"/>
            <a:ext cx="2857500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075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ABBAC6-A61C-E781-381F-A75FA73D5B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9AFF70-E080-93DB-6563-E59CD44E46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907DA-1193-AEC5-0A67-163357878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A5A896-B9AC-8740-8271-C8E82F01C857}"/>
              </a:ext>
            </a:extLst>
          </p:cNvPr>
          <p:cNvSpPr txBox="1"/>
          <p:nvPr/>
        </p:nvSpPr>
        <p:spPr>
          <a:xfrm>
            <a:off x="6963508" y="6488668"/>
            <a:ext cx="61897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https://phet.colorado.edu/en/simulations/collision-lab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31C875E-ABAB-44C8-2EFB-1AF19C9CA471}"/>
              </a:ext>
            </a:extLst>
          </p:cNvPr>
          <p:cNvSpPr txBox="1">
            <a:spLocks/>
          </p:cNvSpPr>
          <p:nvPr/>
        </p:nvSpPr>
        <p:spPr>
          <a:xfrm>
            <a:off x="1" y="-21385"/>
            <a:ext cx="3677696" cy="92159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chemeClr val="bg1"/>
                </a:solidFill>
              </a:rPr>
              <a:t>Momentum in 2D</a:t>
            </a:r>
            <a:r>
              <a:rPr lang="en-US" sz="4800" b="1" dirty="0">
                <a:solidFill>
                  <a:schemeClr val="bg1"/>
                </a:solidFill>
              </a:rPr>
              <a:t> 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06205F7-6F34-1F86-8605-650F7A2A38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2571" y="125185"/>
            <a:ext cx="5340804" cy="63512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782E632-1C90-3BE5-4B37-36AD17E7BB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25" y="900205"/>
            <a:ext cx="5057775" cy="594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265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B30BB5-BBC1-B139-A0FC-E21367E858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CD3BB-12D0-8BAC-2DE6-72EA89490B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091D22-AD20-CAC6-2C88-7D35AAC82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9" y="344209"/>
            <a:ext cx="10515600" cy="1325563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Car safety and momentum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A596DF-A777-2A94-D830-B8E7C7D4DFF6}"/>
              </a:ext>
            </a:extLst>
          </p:cNvPr>
          <p:cNvSpPr txBox="1"/>
          <p:nvPr/>
        </p:nvSpPr>
        <p:spPr>
          <a:xfrm>
            <a:off x="6963508" y="6488668"/>
            <a:ext cx="61897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https://phet.colorado.edu/en/simulations/collision-lab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57539B5-1D6E-AC63-E121-8142383D3BA4}"/>
              </a:ext>
            </a:extLst>
          </p:cNvPr>
          <p:cNvSpPr txBox="1">
            <a:spLocks/>
          </p:cNvSpPr>
          <p:nvPr/>
        </p:nvSpPr>
        <p:spPr>
          <a:xfrm>
            <a:off x="1" y="-21385"/>
            <a:ext cx="3677696" cy="92159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chemeClr val="bg1"/>
                </a:solidFill>
              </a:rPr>
              <a:t>Momentum in 2D</a:t>
            </a:r>
            <a:r>
              <a:rPr lang="en-US" sz="4800" b="1" dirty="0">
                <a:solidFill>
                  <a:schemeClr val="bg1"/>
                </a:solidFill>
              </a:rPr>
              <a:t>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19893C-D939-B124-BEF9-3859B44E10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8741" y="761047"/>
            <a:ext cx="5657850" cy="5067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930823B-A6F6-F7CB-AB45-848520A105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084" y="2281396"/>
            <a:ext cx="5759062" cy="311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902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17C997-3EB6-A6D2-3690-11816C49F0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4EA9CA5-74B5-E3F2-655B-62D83D8279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938" y="1488702"/>
            <a:ext cx="5759062" cy="31151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E73648-8BB3-C2FB-7CD0-E80C2FDE2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Car safety and momentum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4EE43C2-3997-D3E8-9656-007CE5F44B2B}"/>
              </a:ext>
            </a:extLst>
          </p:cNvPr>
          <p:cNvSpPr txBox="1">
            <a:spLocks/>
          </p:cNvSpPr>
          <p:nvPr/>
        </p:nvSpPr>
        <p:spPr>
          <a:xfrm>
            <a:off x="1" y="-21385"/>
            <a:ext cx="3677696" cy="92159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chemeClr val="bg1"/>
                </a:solidFill>
              </a:rPr>
              <a:t>Momentum in 2D</a:t>
            </a:r>
            <a:r>
              <a:rPr lang="en-US" sz="4800" b="1" dirty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96AF20-E2C8-D4EE-F8B8-FAC1F6E01E6E}"/>
              </a:ext>
            </a:extLst>
          </p:cNvPr>
          <p:cNvSpPr txBox="1"/>
          <p:nvPr/>
        </p:nvSpPr>
        <p:spPr>
          <a:xfrm>
            <a:off x="7380514" y="1012371"/>
            <a:ext cx="460465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Cars are designed to have crumple zones to increase the time at which the momentum changes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323232"/>
              </a:solidFill>
              <a:effectLst/>
              <a:latin typeface="__jakarta_b639a1"/>
            </a:endParaRPr>
          </a:p>
          <a:p>
            <a:pPr marL="400050" lvl="1" indent="-285750" algn="l">
              <a:buFont typeface="Arial" panose="020B0604020202020204" pitchFamily="34" charset="0"/>
              <a:buChar char="•"/>
              <a:tabLst>
                <a:tab pos="285750" algn="l"/>
              </a:tabLst>
            </a:pPr>
            <a:r>
              <a:rPr lang="en-US" b="0" i="0" dirty="0">
                <a:solidFill>
                  <a:srgbClr val="323232"/>
                </a:solidFill>
                <a:effectLst/>
                <a:latin typeface="__jakarta_b639a1"/>
              </a:rPr>
              <a:t>Airbags act as a soft cushion to prevent injury on the passenger when they are thrown forward upon impact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323232"/>
              </a:solidFill>
              <a:effectLst/>
              <a:latin typeface="__jakarta_b639a1"/>
            </a:endParaRPr>
          </a:p>
          <a:p>
            <a:pPr marL="4000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23232"/>
                </a:solidFill>
                <a:effectLst/>
                <a:latin typeface="__jakarta_b639a1"/>
              </a:rPr>
              <a:t>Seatbelts are designed to stretch slightly to increase the time for the passenger’s momentum to reach zero and reduce the force on them in a collision</a:t>
            </a:r>
          </a:p>
          <a:p>
            <a:br>
              <a:rPr lang="en-US" dirty="0"/>
            </a:b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9" name="Picture 8" descr="Impulse &amp; Momentum Physics 11. Momentum  The product of a particle's mass  and velocity is called the momentum of the particle:  Momentum is a  vector, - ppt download">
            <a:extLst>
              <a:ext uri="{FF2B5EF4-FFF2-40B4-BE49-F238E27FC236}">
                <a16:creationId xmlns:a16="http://schemas.microsoft.com/office/drawing/2014/main" id="{5E5131CF-D028-2934-D077-6C3F1262C8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9" t="23181" r="18031" b="5909"/>
          <a:stretch/>
        </p:blipFill>
        <p:spPr bwMode="auto">
          <a:xfrm>
            <a:off x="350458" y="4454788"/>
            <a:ext cx="2505933" cy="2163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35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761FCB-9DF6-8D13-56D2-7F8B248F2D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DA86D-CAFC-E328-4200-20FAE357B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safety and momentum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17568C7-7A09-E705-87E6-358161708013}"/>
              </a:ext>
            </a:extLst>
          </p:cNvPr>
          <p:cNvSpPr txBox="1">
            <a:spLocks/>
          </p:cNvSpPr>
          <p:nvPr/>
        </p:nvSpPr>
        <p:spPr>
          <a:xfrm>
            <a:off x="1" y="-21385"/>
            <a:ext cx="3677696" cy="92159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chemeClr val="bg1"/>
                </a:solidFill>
              </a:rPr>
              <a:t>Momentum in 2D</a:t>
            </a:r>
            <a:r>
              <a:rPr lang="en-US" sz="4800" b="1" dirty="0">
                <a:solidFill>
                  <a:schemeClr val="bg1"/>
                </a:solidFill>
              </a:rPr>
              <a:t>  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A345FC2-E701-F4CC-3ED7-B1AB5B6FA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920" y="1690688"/>
            <a:ext cx="7848600" cy="4980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941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612ED-0D77-79B9-E0E1-54828673E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68F6A35-61EA-3361-8A3D-733736F40E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69561" y="149224"/>
            <a:ext cx="7015152" cy="5946775"/>
          </a:xfrm>
        </p:spPr>
      </p:pic>
    </p:spTree>
    <p:extLst>
      <p:ext uri="{BB962C8B-B14F-4D97-AF65-F5344CB8AC3E}">
        <p14:creationId xmlns:p14="http://schemas.microsoft.com/office/powerpoint/2010/main" val="134695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430CE-62E9-3198-C598-16E3A07AA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HW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D3C4E9-9D78-B164-7831-9C2DDA287C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63AFC387-6DF1-6DEF-2B02-2CBC76CE0F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6639004"/>
              </p:ext>
            </p:extLst>
          </p:nvPr>
        </p:nvGraphicFramePr>
        <p:xfrm>
          <a:off x="98425" y="98425"/>
          <a:ext cx="4187825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DF" r:id="rId2" imgW="0" imgH="360" progId="FoxitPhantomPDF.Document">
                  <p:embed/>
                </p:oleObj>
              </mc:Choice>
              <mc:Fallback>
                <p:oleObj name="PDF" r:id="rId2" imgW="0" imgH="360" progId="FoxitPhantomPDF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8425" y="98425"/>
                        <a:ext cx="4187825" cy="541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62261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9F077-C8EE-C0A5-5421-97D35B2C7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E439E-42AA-56D9-9C15-82517599EC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484" y="182179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i="1" dirty="0"/>
              <a:t>Energy transfer in collisions:</a:t>
            </a:r>
          </a:p>
          <a:p>
            <a:pPr marL="0" indent="0">
              <a:buNone/>
            </a:pPr>
            <a:endParaRPr lang="en-US" i="1" dirty="0"/>
          </a:p>
          <a:p>
            <a:r>
              <a:rPr lang="en-US" b="1" i="1" dirty="0"/>
              <a:t>Elastic collisions: </a:t>
            </a:r>
            <a:r>
              <a:rPr lang="en-US" dirty="0"/>
              <a:t>The total kinetic energy (and total momentum) of the system is the same before and after the collision.</a:t>
            </a:r>
            <a:br>
              <a:rPr lang="en-US" dirty="0"/>
            </a:br>
            <a:r>
              <a:rPr lang="en-US" dirty="0"/>
              <a:t>	</a:t>
            </a:r>
            <a:r>
              <a:rPr lang="en-US" sz="2400" i="1" dirty="0"/>
              <a:t>No energy loss is allowed</a:t>
            </a:r>
            <a:br>
              <a:rPr lang="en-US" i="1" dirty="0"/>
            </a:br>
            <a:endParaRPr lang="en-US" i="1" dirty="0"/>
          </a:p>
          <a:p>
            <a:r>
              <a:rPr lang="en-US" b="1" i="1" dirty="0"/>
              <a:t>Inelastic collisions: </a:t>
            </a:r>
            <a:r>
              <a:rPr lang="en-US" dirty="0"/>
              <a:t>The total kinetic energy of the system is </a:t>
            </a:r>
            <a:r>
              <a:rPr lang="en-US" b="1" dirty="0"/>
              <a:t>not</a:t>
            </a:r>
            <a:r>
              <a:rPr lang="en-US" dirty="0"/>
              <a:t> the same before and after the collision </a:t>
            </a:r>
            <a:br>
              <a:rPr lang="en-US" dirty="0"/>
            </a:br>
            <a:r>
              <a:rPr lang="en-US" dirty="0"/>
              <a:t>	</a:t>
            </a:r>
            <a:r>
              <a:rPr lang="en-US" sz="2400" i="1" dirty="0"/>
              <a:t>(even if the </a:t>
            </a:r>
            <a:r>
              <a:rPr lang="en-US" sz="2400" i="1" dirty="0">
                <a:solidFill>
                  <a:srgbClr val="7030A0"/>
                </a:solidFill>
              </a:rPr>
              <a:t>momentum</a:t>
            </a:r>
            <a:r>
              <a:rPr lang="en-US" sz="2400" i="1" dirty="0"/>
              <a:t> of the system might be conserved).</a:t>
            </a:r>
            <a:endParaRPr lang="en-US" sz="2400" b="1" i="1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197097A-FDBB-FA49-8B00-1FEBB9EDFA13}"/>
              </a:ext>
            </a:extLst>
          </p:cNvPr>
          <p:cNvSpPr txBox="1">
            <a:spLocks/>
          </p:cNvSpPr>
          <p:nvPr/>
        </p:nvSpPr>
        <p:spPr>
          <a:xfrm>
            <a:off x="1" y="-21385"/>
            <a:ext cx="2424022" cy="92159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chemeClr val="bg1"/>
                </a:solidFill>
              </a:rPr>
              <a:t>Momentum</a:t>
            </a:r>
            <a:r>
              <a:rPr lang="en-US" sz="4800" b="1" dirty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842617-4D1E-9309-43B9-DBEC1BB0FF2F}"/>
              </a:ext>
            </a:extLst>
          </p:cNvPr>
          <p:cNvSpPr/>
          <p:nvPr/>
        </p:nvSpPr>
        <p:spPr>
          <a:xfrm>
            <a:off x="6986954" y="6544757"/>
            <a:ext cx="5205046" cy="311499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FYI: elastic collision must be perfectly silent!</a:t>
            </a:r>
          </a:p>
        </p:txBody>
      </p:sp>
    </p:spTree>
    <p:extLst>
      <p:ext uri="{BB962C8B-B14F-4D97-AF65-F5344CB8AC3E}">
        <p14:creationId xmlns:p14="http://schemas.microsoft.com/office/powerpoint/2010/main" val="16690123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8A6B1-69DC-6E02-8356-D1E059EEE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0F17DA-6A20-9090-6185-66330D3A7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284832A-981F-B1B5-65CB-D8445F4B7033}"/>
              </a:ext>
            </a:extLst>
          </p:cNvPr>
          <p:cNvSpPr txBox="1">
            <a:spLocks/>
          </p:cNvSpPr>
          <p:nvPr/>
        </p:nvSpPr>
        <p:spPr>
          <a:xfrm>
            <a:off x="1" y="-21385"/>
            <a:ext cx="2424022" cy="92159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chemeClr val="bg1"/>
                </a:solidFill>
              </a:rPr>
              <a:t>Momentum</a:t>
            </a:r>
            <a:r>
              <a:rPr lang="en-US" sz="4800" b="1" dirty="0">
                <a:solidFill>
                  <a:schemeClr val="bg1"/>
                </a:solidFill>
              </a:rPr>
              <a:t>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98CDDC-051E-0ADE-764F-69A33F229D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1298" y="1506022"/>
            <a:ext cx="6111039" cy="458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2939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8A6B1-69DC-6E02-8356-D1E059EEE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0F17DA-6A20-9090-6185-66330D3A71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837985" cy="466725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>
                    <a:solidFill>
                      <a:schemeClr val="accent2">
                        <a:lumMod val="50000"/>
                      </a:schemeClr>
                    </a:solidFill>
                  </a:rPr>
                  <a:t>In INELASTIC collisions, How can it be that momentum of a system is conserved but not kinetic energy ?</a:t>
                </a:r>
              </a:p>
              <a:p>
                <a:pPr marL="457200" lvl="1" indent="0">
                  <a:buNone/>
                </a:pPr>
                <a:r>
                  <a:rPr lang="en-US" dirty="0">
                    <a:solidFill>
                      <a:srgbClr val="00B0F0"/>
                    </a:solidFill>
                  </a:rPr>
                  <a:t>		KE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𝑚𝑣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²</m:t>
                    </m:r>
                  </m:oMath>
                </a14:m>
                <a:r>
                  <a:rPr lang="en-US" dirty="0">
                    <a:solidFill>
                      <a:srgbClr val="00B0F0"/>
                    </a:solidFill>
                  </a:rPr>
                  <a:t>					P = m x v</a:t>
                </a:r>
              </a:p>
              <a:p>
                <a:pPr marL="457200" lvl="1" indent="0">
                  <a:buNone/>
                </a:pPr>
                <a:r>
                  <a:rPr lang="en-US" dirty="0"/>
                  <a:t>If we imagine two 1k</a:t>
                </a:r>
                <a:r>
                  <a:rPr lang="en-US" i="1" dirty="0"/>
                  <a:t>g</a:t>
                </a:r>
                <a:r>
                  <a:rPr lang="en-US" dirty="0"/>
                  <a:t> balls, one moving at 5 m/s and the other at rest. They collide inelastically and stick together, forming a single object. </a:t>
                </a:r>
              </a:p>
              <a:p>
                <a:pPr lvl="1"/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Momentum before 				momentum after</a:t>
                </a:r>
              </a:p>
              <a:p>
                <a:pPr marL="914400" lvl="1"/>
                <a:r>
                  <a:rPr lang="en-US" i="1" dirty="0">
                    <a:solidFill>
                      <a:schemeClr val="accent2">
                        <a:lumMod val="75000"/>
                      </a:schemeClr>
                    </a:solidFill>
                  </a:rPr>
                  <a:t>P = m x v</a:t>
                </a:r>
              </a:p>
              <a:p>
                <a:pPr marL="914400" lvl="1"/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5 k</a:t>
                </a:r>
                <a:r>
                  <a:rPr lang="en-US" i="1" dirty="0">
                    <a:solidFill>
                      <a:schemeClr val="accent2">
                        <a:lumMod val="75000"/>
                      </a:schemeClr>
                    </a:solidFill>
                  </a:rPr>
                  <a:t>g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 m/s² = </a:t>
                </a:r>
                <a:r>
                  <a:rPr lang="en-US" dirty="0" err="1">
                    <a:solidFill>
                      <a:schemeClr val="accent2">
                        <a:lumMod val="75000"/>
                      </a:schemeClr>
                    </a:solidFill>
                  </a:rPr>
                  <a:t>V</a:t>
                </a:r>
                <a:r>
                  <a:rPr lang="en-US" baseline="-25000" dirty="0" err="1">
                    <a:solidFill>
                      <a:schemeClr val="accent2">
                        <a:lumMod val="75000"/>
                      </a:schemeClr>
                    </a:solidFill>
                  </a:rPr>
                  <a:t>f</a:t>
                </a:r>
                <a:r>
                  <a:rPr lang="en-US" baseline="-25000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x 2 k</a:t>
                </a:r>
                <a:r>
                  <a:rPr lang="en-US" i="1" dirty="0">
                    <a:solidFill>
                      <a:schemeClr val="accent2">
                        <a:lumMod val="75000"/>
                      </a:schemeClr>
                    </a:solidFill>
                  </a:rPr>
                  <a:t>g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 				</a:t>
                </a:r>
              </a:p>
              <a:p>
                <a:pPr marL="914400" lvl="1"/>
                <a:r>
                  <a:rPr lang="en-US" dirty="0" err="1">
                    <a:solidFill>
                      <a:schemeClr val="accent2">
                        <a:lumMod val="75000"/>
                      </a:schemeClr>
                    </a:solidFill>
                  </a:rPr>
                  <a:t>V</a:t>
                </a:r>
                <a:r>
                  <a:rPr lang="en-US" baseline="-25000" dirty="0" err="1">
                    <a:solidFill>
                      <a:schemeClr val="accent2">
                        <a:lumMod val="75000"/>
                      </a:schemeClr>
                    </a:solidFill>
                  </a:rPr>
                  <a:t>f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 = 2.5 m/s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>
                    <a:solidFill>
                      <a:srgbClr val="002060"/>
                    </a:solidFill>
                  </a:rPr>
                  <a:t>Kinetic Energy before:</a:t>
                </a:r>
              </a:p>
              <a:p>
                <a:pPr lvl="1"/>
                <a:r>
                  <a:rPr lang="en-US" dirty="0">
                    <a:solidFill>
                      <a:srgbClr val="002060"/>
                    </a:solidFill>
                  </a:rPr>
                  <a:t>KE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 1 x 5² = 12.5 J </a:t>
                </a:r>
              </a:p>
              <a:p>
                <a:pPr lvl="1"/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0F17DA-6A20-9090-6185-66330D3A71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837985" cy="4667250"/>
              </a:xfrm>
              <a:blipFill>
                <a:blip r:embed="rId3"/>
                <a:stretch>
                  <a:fillRect l="-844" t="-26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2C92D441-C132-994B-2569-5718A1870456}"/>
              </a:ext>
            </a:extLst>
          </p:cNvPr>
          <p:cNvSpPr txBox="1">
            <a:spLocks/>
          </p:cNvSpPr>
          <p:nvPr/>
        </p:nvSpPr>
        <p:spPr>
          <a:xfrm>
            <a:off x="1" y="-21385"/>
            <a:ext cx="2424022" cy="92159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chemeClr val="bg1"/>
                </a:solidFill>
              </a:rPr>
              <a:t>Momentum</a:t>
            </a:r>
            <a:r>
              <a:rPr lang="en-US" sz="4800" b="1" dirty="0">
                <a:solidFill>
                  <a:schemeClr val="bg1"/>
                </a:solidFill>
              </a:rPr>
              <a:t>  </a:t>
            </a:r>
          </a:p>
        </p:txBody>
      </p:sp>
      <p:pic>
        <p:nvPicPr>
          <p:cNvPr id="1026" name="Picture 2" descr="Wall Mural Einstein - Think - PIXERS.NET.AU">
            <a:extLst>
              <a:ext uri="{FF2B5EF4-FFF2-40B4-BE49-F238E27FC236}">
                <a16:creationId xmlns:a16="http://schemas.microsoft.com/office/drawing/2014/main" id="{7CCB72D5-3D91-F382-B741-53F862B0F9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11"/>
          <a:stretch/>
        </p:blipFill>
        <p:spPr bwMode="auto">
          <a:xfrm>
            <a:off x="10961063" y="0"/>
            <a:ext cx="1230937" cy="171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9D8A70B-BD96-5524-B994-1958EA5C750B}"/>
                  </a:ext>
                </a:extLst>
              </p:cNvPr>
              <p:cNvSpPr txBox="1"/>
              <p:nvPr/>
            </p:nvSpPr>
            <p:spPr>
              <a:xfrm>
                <a:off x="6914096" y="5456414"/>
                <a:ext cx="4662435" cy="12909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31775" indent="-231775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2060"/>
                    </a:solidFill>
                  </a:rPr>
                  <a:t>Kinetic Energy after:</a:t>
                </a:r>
              </a:p>
              <a:p>
                <a:pPr marL="231775" indent="-231775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2060"/>
                    </a:solidFill>
                  </a:rPr>
                  <a:t>KE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2060"/>
                    </a:solidFill>
                  </a:rPr>
                  <a:t> 2 x (2.5)² = 6.25 J</a:t>
                </a: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9D8A70B-BD96-5524-B994-1958EA5C75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4096" y="5456414"/>
                <a:ext cx="4662435" cy="1290994"/>
              </a:xfrm>
              <a:prstGeom prst="rect">
                <a:avLst/>
              </a:prstGeom>
              <a:blipFill>
                <a:blip r:embed="rId5"/>
                <a:stretch>
                  <a:fillRect l="-1699" t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635702C6-85CF-4292-B00C-C47BC80B65B3}"/>
              </a:ext>
            </a:extLst>
          </p:cNvPr>
          <p:cNvSpPr txBox="1"/>
          <p:nvPr/>
        </p:nvSpPr>
        <p:spPr>
          <a:xfrm>
            <a:off x="7234394" y="3833207"/>
            <a:ext cx="466243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</a:rPr>
              <a:t>P = m x v 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P = 2 x 2.5 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P = 5 kg m/s</a:t>
            </a:r>
          </a:p>
          <a:p>
            <a:endParaRPr lang="en-US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C817FB-6A50-9536-215A-6808D46287D4}"/>
              </a:ext>
            </a:extLst>
          </p:cNvPr>
          <p:cNvSpPr/>
          <p:nvPr/>
        </p:nvSpPr>
        <p:spPr>
          <a:xfrm>
            <a:off x="944545" y="5341312"/>
            <a:ext cx="10721591" cy="11515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87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8A6B1-69DC-6E02-8356-D1E059EEE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0F17DA-6A20-9090-6185-66330D3A7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37985" cy="4667250"/>
          </a:xfrm>
        </p:spPr>
        <p:txBody>
          <a:bodyPr>
            <a:normAutofit/>
          </a:bodyPr>
          <a:lstStyle/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C92D441-C132-994B-2569-5718A1870456}"/>
              </a:ext>
            </a:extLst>
          </p:cNvPr>
          <p:cNvSpPr txBox="1">
            <a:spLocks/>
          </p:cNvSpPr>
          <p:nvPr/>
        </p:nvSpPr>
        <p:spPr>
          <a:xfrm>
            <a:off x="1" y="-21385"/>
            <a:ext cx="2424022" cy="92159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chemeClr val="bg1"/>
                </a:solidFill>
              </a:rPr>
              <a:t>Momentum</a:t>
            </a:r>
            <a:r>
              <a:rPr lang="en-US" sz="4800" b="1" dirty="0">
                <a:solidFill>
                  <a:schemeClr val="bg1"/>
                </a:solidFill>
              </a:rPr>
              <a:t>  </a:t>
            </a:r>
          </a:p>
        </p:txBody>
      </p:sp>
      <p:pic>
        <p:nvPicPr>
          <p:cNvPr id="1026" name="Picture 2" descr="Wall Mural Einstein - Think - PIXERS.NET.AU">
            <a:extLst>
              <a:ext uri="{FF2B5EF4-FFF2-40B4-BE49-F238E27FC236}">
                <a16:creationId xmlns:a16="http://schemas.microsoft.com/office/drawing/2014/main" id="{7CCB72D5-3D91-F382-B741-53F862B0F9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11"/>
          <a:stretch/>
        </p:blipFill>
        <p:spPr bwMode="auto">
          <a:xfrm>
            <a:off x="10961063" y="0"/>
            <a:ext cx="1230937" cy="171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nline Media 7" title="Demo 10402: Conservation of Momentum on an Air Track">
            <a:hlinkClick r:id="" action="ppaction://media"/>
            <a:extLst>
              <a:ext uri="{FF2B5EF4-FFF2-40B4-BE49-F238E27FC236}">
                <a16:creationId xmlns:a16="http://schemas.microsoft.com/office/drawing/2014/main" id="{1892D42F-A3E1-9A7F-C574-A4794E56615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769331" y="1620350"/>
            <a:ext cx="8260601" cy="46672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D7B5D47-FFF1-0E60-82BB-0CCBA0DEEE6C}"/>
              </a:ext>
            </a:extLst>
          </p:cNvPr>
          <p:cNvSpPr txBox="1"/>
          <p:nvPr/>
        </p:nvSpPr>
        <p:spPr>
          <a:xfrm>
            <a:off x="7315201" y="6492875"/>
            <a:ext cx="61897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https://www.youtube.com/watch?v=Qco-M6BajjA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037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Subtitle 3">
                <a:extLst>
                  <a:ext uri="{FF2B5EF4-FFF2-40B4-BE49-F238E27FC236}">
                    <a16:creationId xmlns:a16="http://schemas.microsoft.com/office/drawing/2014/main" id="{0B31995E-0945-66BF-620F-1CD7FFF91F97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419099" y="1362075"/>
                <a:ext cx="11572875" cy="5191125"/>
              </a:xfrm>
            </p:spPr>
            <p:txBody>
              <a:bodyPr>
                <a:normAutofit lnSpcReduction="10000"/>
              </a:bodyPr>
              <a:lstStyle/>
              <a:p>
                <a:pPr algn="l"/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Newton’s 2</a:t>
                </a:r>
                <a:r>
                  <a:rPr lang="en-US" sz="3600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nd</a:t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law of motion: </a:t>
                </a:r>
                <a:r>
                  <a:rPr lang="en-US" sz="3600" i="1" dirty="0"/>
                  <a:t>The rate of change in momentum of a body is directly proportional to the resultant force applied to the body. And is in the same direction as the force.</a:t>
                </a:r>
                <a:br>
                  <a:rPr lang="en-US" sz="3600" i="1" dirty="0"/>
                </a:br>
                <a:r>
                  <a:rPr lang="en-US" sz="3600" i="1" dirty="0"/>
                  <a:t>					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 i="1" smtClean="0">
                        <a:latin typeface="Cambria Math" panose="02040503050406030204" pitchFamily="18" charset="0"/>
                      </a:rPr>
                      <m:t> ×  </m:t>
                    </m:r>
                    <m:r>
                      <a:rPr lang="en-US" sz="320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en-US" sz="3200" i="1" dirty="0"/>
                </a:br>
                <a:br>
                  <a:rPr lang="en-US" sz="3200" i="1" dirty="0"/>
                </a:br>
                <a:r>
                  <a:rPr lang="ar-IQ" sz="32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				</a:t>
                </a:r>
                <a:r>
                  <a:rPr lang="en-US" sz="32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       F =  m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32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en-US" sz="3200" i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l"/>
                <a:r>
                  <a:rPr lang="en-US" sz="3200" b="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										</a:t>
                </a:r>
                <a:br>
                  <a:rPr lang="en-US" sz="3200" b="0" i="1" dirty="0">
                    <a:latin typeface="Cambria" panose="02040503050406030204" pitchFamily="18" charset="0"/>
                    <a:ea typeface="Cambria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sz="3200" b="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𝑓𝑖𝑛𝑎𝑙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𝑚𝑜𝑚𝑒𝑛𝑡𝑢𝑚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𝑖𝑛𝑖𝑡𝑖𝑎𝑙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𝑚𝑜𝑚𝑒𝑛𝑡𝑢𝑚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𝑡𝑖𝑚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(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36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br>
                  <a:rPr lang="en-US" sz="3200" b="0" i="1" dirty="0">
                    <a:latin typeface="Cambria" panose="02040503050406030204" pitchFamily="18" charset="0"/>
                    <a:ea typeface="Cambria" panose="02040503050406030204" pitchFamily="18" charset="0"/>
                  </a:rPr>
                </a:br>
                <a:r>
                  <a:rPr lang="en-US" sz="32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								</a:t>
                </a:r>
                <a:r>
                  <a:rPr lang="en-US" sz="3600" i="1" dirty="0"/>
                  <a:t>		</a:t>
                </a:r>
              </a:p>
            </p:txBody>
          </p:sp>
        </mc:Choice>
        <mc:Fallback xmlns="">
          <p:sp>
            <p:nvSpPr>
              <p:cNvPr id="4" name="Subtitle 3">
                <a:extLst>
                  <a:ext uri="{FF2B5EF4-FFF2-40B4-BE49-F238E27FC236}">
                    <a16:creationId xmlns:a16="http://schemas.microsoft.com/office/drawing/2014/main" id="{0B31995E-0945-66BF-620F-1CD7FFF91F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419099" y="1362075"/>
                <a:ext cx="11572875" cy="5191125"/>
              </a:xfrm>
              <a:blipFill>
                <a:blip r:embed="rId3"/>
                <a:stretch>
                  <a:fillRect l="-1686" t="-3756" r="-1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14AEE032-D791-A97A-003B-0B8393F1F9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-21385"/>
            <a:ext cx="2424022" cy="921590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l"/>
            <a:r>
              <a:rPr lang="en-US" sz="3600" b="1" dirty="0">
                <a:solidFill>
                  <a:schemeClr val="bg1"/>
                </a:solidFill>
              </a:rPr>
              <a:t>Momentum</a:t>
            </a:r>
            <a:r>
              <a:rPr lang="en-US" sz="4800" b="1" dirty="0">
                <a:solidFill>
                  <a:schemeClr val="bg1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89861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E6A80D-A474-D58A-5D97-B33315EDE7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881EC-75EE-7D4D-1FF2-9373F2A2B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64F8C8-2409-F539-E8F7-AE944EC5B3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62483" y="1821795"/>
                <a:ext cx="11044813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i="1" dirty="0"/>
                  <a:t>Solving for momentum:</a:t>
                </a:r>
                <a:br>
                  <a:rPr lang="en-US" i="1" dirty="0"/>
                </a:br>
                <a:br>
                  <a:rPr lang="en-US" i="1" dirty="0"/>
                </a:br>
                <a:r>
                  <a:rPr lang="en-US" i="1" dirty="0"/>
                  <a:t>sum of momentum of system before = sum of momentum of system after</a:t>
                </a:r>
              </a:p>
              <a:p>
                <a:pPr marL="0" indent="0">
                  <a:buNone/>
                </a:pPr>
                <a:endParaRPr lang="en-US" i="1" dirty="0"/>
              </a:p>
              <a:p>
                <a:pPr marL="0" indent="0">
                  <a:buNone/>
                </a:pPr>
                <a:endParaRPr lang="en-US" i="1" dirty="0"/>
              </a:p>
              <a:p>
                <a:pPr marL="0" indent="0">
                  <a:buNone/>
                </a:pPr>
                <a:r>
                  <a:rPr lang="en-US" i="1" dirty="0"/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/>
                    </m:sSubSup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/>
                    </m:sSubSup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/>
                    </m:sSubSup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/>
                    </m:sSubSup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         </m:t>
                    </m:r>
                    <m:sSubSup>
                      <m:sSubSupPr>
                        <m:ctrlPr>
                          <a:rPr lang="en-US" i="1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/>
                    </m:sSubSup>
                    <m:r>
                      <a:rPr lang="en-US" i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i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/>
                    </m:sSubSup>
                    <m:r>
                      <a:rPr lang="en-US" i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/>
                    </m:sSubSup>
                    <m:r>
                      <a:rPr lang="en-US" i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i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/>
                    </m:sSubSup>
                  </m:oMath>
                </a14:m>
                <a:r>
                  <a:rPr lang="en-US" i="1" dirty="0"/>
                  <a:t>)</a:t>
                </a:r>
              </a:p>
              <a:p>
                <a:pPr marL="0" indent="0">
                  <a:buNone/>
                </a:pPr>
                <a:endParaRPr lang="en-US" i="1" dirty="0"/>
              </a:p>
              <a:p>
                <a:pPr marL="0" indent="0">
                  <a:buNone/>
                </a:pPr>
                <a:endParaRPr lang="en-US" i="1" dirty="0"/>
              </a:p>
              <a:p>
                <a:pPr marL="0" indent="0">
                  <a:buNone/>
                </a:pPr>
                <a:endParaRPr lang="en-US" i="1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64F8C8-2409-F539-E8F7-AE944EC5B3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62483" y="1821795"/>
                <a:ext cx="11044813" cy="4351338"/>
              </a:xfrm>
              <a:blipFill>
                <a:blip r:embed="rId3"/>
                <a:stretch>
                  <a:fillRect l="-1104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1">
            <a:extLst>
              <a:ext uri="{FF2B5EF4-FFF2-40B4-BE49-F238E27FC236}">
                <a16:creationId xmlns:a16="http://schemas.microsoft.com/office/drawing/2014/main" id="{A03C62CD-6098-B143-C339-750880BD41B2}"/>
              </a:ext>
            </a:extLst>
          </p:cNvPr>
          <p:cNvSpPr txBox="1">
            <a:spLocks/>
          </p:cNvSpPr>
          <p:nvPr/>
        </p:nvSpPr>
        <p:spPr>
          <a:xfrm>
            <a:off x="1" y="-21385"/>
            <a:ext cx="2424022" cy="92159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chemeClr val="bg1"/>
                </a:solidFill>
              </a:rPr>
              <a:t>Momentum</a:t>
            </a:r>
            <a:r>
              <a:rPr lang="en-US" sz="4800" b="1" dirty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4" name="Equals 3">
            <a:extLst>
              <a:ext uri="{FF2B5EF4-FFF2-40B4-BE49-F238E27FC236}">
                <a16:creationId xmlns:a16="http://schemas.microsoft.com/office/drawing/2014/main" id="{E556C617-F82D-2E66-D3DA-4EC90AFD5925}"/>
              </a:ext>
            </a:extLst>
          </p:cNvPr>
          <p:cNvSpPr/>
          <p:nvPr/>
        </p:nvSpPr>
        <p:spPr>
          <a:xfrm>
            <a:off x="4923693" y="4160019"/>
            <a:ext cx="569407" cy="361739"/>
          </a:xfrm>
          <a:prstGeom prst="mathEqual">
            <a:avLst>
              <a:gd name="adj1" fmla="val 23520"/>
              <a:gd name="adj2" fmla="val 22871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4A2BB6-E956-0FB0-64CB-82D635A6266A}"/>
              </a:ext>
            </a:extLst>
          </p:cNvPr>
          <p:cNvSpPr txBox="1"/>
          <p:nvPr/>
        </p:nvSpPr>
        <p:spPr>
          <a:xfrm>
            <a:off x="1708220" y="5104563"/>
            <a:ext cx="7465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Before						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after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33768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7831B5-48A8-FC47-516F-9F5C0030B0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Subtitle 3">
                <a:extLst>
                  <a:ext uri="{FF2B5EF4-FFF2-40B4-BE49-F238E27FC236}">
                    <a16:creationId xmlns:a16="http://schemas.microsoft.com/office/drawing/2014/main" id="{B01588FE-472D-3E5C-05CD-4A96464D2391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419099" y="1362075"/>
                <a:ext cx="11572875" cy="5191125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Newton’s 3</a:t>
                </a:r>
                <a:r>
                  <a:rPr lang="en-US" sz="3600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rd</a:t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law of motion: </a:t>
                </a:r>
                <a:r>
                  <a:rPr lang="en-US" sz="36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For every action, there is an equal and opposite reaction.</a:t>
                </a:r>
              </a:p>
              <a:p>
                <a:pPr algn="l"/>
                <a:br>
                  <a:rPr lang="en-US" sz="3600" i="1" dirty="0"/>
                </a:br>
                <a:r>
                  <a:rPr lang="en-US" sz="3600" i="1" dirty="0"/>
                  <a:t>					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 i="1" smtClean="0">
                        <a:latin typeface="Cambria Math" panose="02040503050406030204" pitchFamily="18" charset="0"/>
                      </a:rPr>
                      <m:t> ×  </m:t>
                    </m:r>
                    <m:r>
                      <a:rPr lang="en-US" sz="320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en-US" sz="3200" i="1" dirty="0"/>
                </a:br>
                <a:br>
                  <a:rPr lang="en-US" sz="3200" i="1" dirty="0"/>
                </a:br>
                <a:r>
                  <a:rPr lang="ar-IQ" sz="32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				</a:t>
                </a:r>
                <a:r>
                  <a:rPr lang="en-US" sz="32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       F =  m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32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en-US" sz="3200" i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l"/>
                <a:r>
                  <a:rPr lang="en-US" sz="3200" b="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										</a:t>
                </a:r>
                <a:br>
                  <a:rPr lang="en-US" sz="3200" b="0" i="1" dirty="0">
                    <a:latin typeface="Cambria" panose="02040503050406030204" pitchFamily="18" charset="0"/>
                    <a:ea typeface="Cambria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sz="3200" b="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𝑓𝑖𝑛𝑎𝑙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𝑚𝑜𝑚𝑒𝑛𝑡𝑢𝑚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𝑖𝑛𝑖𝑡𝑖𝑎𝑙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𝑚𝑜𝑚𝑒𝑛𝑡𝑢𝑚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𝑡𝑖𝑚𝑒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(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36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:r>
                  <a:rPr lang="en-US" sz="32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200" b="0" i="1" baseline="-25000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𝑚𝑢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𝑡𝑖𝑚𝑒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(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36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br>
                  <a:rPr lang="en-US" sz="3200" b="0" i="1" dirty="0">
                    <a:latin typeface="Cambria" panose="02040503050406030204" pitchFamily="18" charset="0"/>
                    <a:ea typeface="Cambria" panose="02040503050406030204" pitchFamily="18" charset="0"/>
                  </a:rPr>
                </a:br>
                <a:r>
                  <a:rPr lang="en-US" sz="32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								</a:t>
                </a:r>
                <a:r>
                  <a:rPr lang="en-US" sz="3600" i="1" dirty="0"/>
                  <a:t>		</a:t>
                </a:r>
              </a:p>
            </p:txBody>
          </p:sp>
        </mc:Choice>
        <mc:Fallback>
          <p:sp>
            <p:nvSpPr>
              <p:cNvPr id="4" name="Subtitle 3">
                <a:extLst>
                  <a:ext uri="{FF2B5EF4-FFF2-40B4-BE49-F238E27FC236}">
                    <a16:creationId xmlns:a16="http://schemas.microsoft.com/office/drawing/2014/main" id="{B01588FE-472D-3E5C-05CD-4A96464D23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419099" y="1362075"/>
                <a:ext cx="11572875" cy="5191125"/>
              </a:xfrm>
              <a:blipFill>
                <a:blip r:embed="rId3"/>
                <a:stretch>
                  <a:fillRect l="-1686" t="-2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421B2A26-E3E3-45E0-5C5E-6E2084507F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-21385"/>
            <a:ext cx="2424022" cy="921590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l"/>
            <a:r>
              <a:rPr lang="en-US" sz="3600" b="1" dirty="0">
                <a:solidFill>
                  <a:schemeClr val="bg1"/>
                </a:solidFill>
              </a:rPr>
              <a:t>Momentum</a:t>
            </a:r>
            <a:r>
              <a:rPr lang="en-US" sz="4800" b="1" dirty="0">
                <a:solidFill>
                  <a:schemeClr val="bg1"/>
                </a:solidFill>
              </a:rPr>
              <a:t>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839E10-EA6E-7223-5EE7-2F81463874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6903" y="2520043"/>
            <a:ext cx="4805097" cy="18179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FB7969-AB15-DE57-87E7-E0280A4E60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701" y="2520043"/>
            <a:ext cx="35433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693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0DA405-26E7-050E-7F7C-0E0D3557A6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Subtitle 3">
                <a:extLst>
                  <a:ext uri="{FF2B5EF4-FFF2-40B4-BE49-F238E27FC236}">
                    <a16:creationId xmlns:a16="http://schemas.microsoft.com/office/drawing/2014/main" id="{D2375DF0-44ED-1C4A-2656-E2B092C90F03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419099" y="1362075"/>
                <a:ext cx="11572875" cy="5191125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Newton’s 3</a:t>
                </a:r>
                <a:r>
                  <a:rPr lang="en-US" sz="3600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rd</a:t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law of motion: </a:t>
                </a:r>
                <a:r>
                  <a:rPr lang="en-US" sz="36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For every action, there is an equal and opposite reaction.</a:t>
                </a:r>
              </a:p>
              <a:p>
                <a:pPr algn="l"/>
                <a:br>
                  <a:rPr lang="en-US" sz="3600" i="1" dirty="0"/>
                </a:br>
                <a:r>
                  <a:rPr lang="en-US" sz="3600" i="1" dirty="0"/>
                  <a:t>					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 i="1" smtClean="0">
                        <a:latin typeface="Cambria Math" panose="02040503050406030204" pitchFamily="18" charset="0"/>
                      </a:rPr>
                      <m:t> ×  </m:t>
                    </m:r>
                    <m:r>
                      <a:rPr lang="en-US" sz="320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en-US" sz="3200" i="1" dirty="0"/>
                </a:br>
                <a:br>
                  <a:rPr lang="en-US" sz="3200" i="1" dirty="0"/>
                </a:br>
                <a:r>
                  <a:rPr lang="ar-IQ" sz="32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				</a:t>
                </a:r>
                <a:r>
                  <a:rPr lang="en-US" sz="32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       F =  m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32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en-US" sz="3200" i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l"/>
                <a:r>
                  <a:rPr lang="en-US" sz="3200" b="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										</a:t>
                </a:r>
                <a:br>
                  <a:rPr lang="en-US" sz="3200" b="0" i="1" dirty="0">
                    <a:latin typeface="Cambria" panose="02040503050406030204" pitchFamily="18" charset="0"/>
                    <a:ea typeface="Cambria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sz="3200" b="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𝑓𝑖𝑛𝑎𝑙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𝑚𝑜𝑚𝑒𝑛𝑡𝑢𝑚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𝑖𝑛𝑖𝑡𝑖𝑎𝑙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𝑚𝑜𝑚𝑒𝑛𝑡𝑢𝑚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𝑡𝑖𝑚𝑒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(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36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:r>
                  <a:rPr lang="en-US" sz="32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200" b="0" i="1" baseline="-25000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𝑚𝑢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𝑡𝑖𝑚𝑒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(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36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br>
                  <a:rPr lang="en-US" sz="3200" b="0" i="1" dirty="0">
                    <a:latin typeface="Cambria" panose="02040503050406030204" pitchFamily="18" charset="0"/>
                    <a:ea typeface="Cambria" panose="02040503050406030204" pitchFamily="18" charset="0"/>
                  </a:rPr>
                </a:br>
                <a:r>
                  <a:rPr lang="en-US" sz="32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								</a:t>
                </a:r>
                <a:r>
                  <a:rPr lang="en-US" sz="3600" i="1" dirty="0"/>
                  <a:t>		</a:t>
                </a:r>
              </a:p>
            </p:txBody>
          </p:sp>
        </mc:Choice>
        <mc:Fallback>
          <p:sp>
            <p:nvSpPr>
              <p:cNvPr id="4" name="Subtitle 3">
                <a:extLst>
                  <a:ext uri="{FF2B5EF4-FFF2-40B4-BE49-F238E27FC236}">
                    <a16:creationId xmlns:a16="http://schemas.microsoft.com/office/drawing/2014/main" id="{D2375DF0-44ED-1C4A-2656-E2B092C90F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419099" y="1362075"/>
                <a:ext cx="11572875" cy="5191125"/>
              </a:xfrm>
              <a:blipFill>
                <a:blip r:embed="rId3"/>
                <a:stretch>
                  <a:fillRect l="-1686" t="-2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7EAAA993-9AAE-E50D-58A9-EF84EC5310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-21385"/>
            <a:ext cx="2424022" cy="921590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l"/>
            <a:r>
              <a:rPr lang="en-US" sz="3600" b="1" dirty="0">
                <a:solidFill>
                  <a:schemeClr val="bg1"/>
                </a:solidFill>
              </a:rPr>
              <a:t>Momentum</a:t>
            </a:r>
            <a:r>
              <a:rPr lang="en-US" sz="4800" b="1" dirty="0">
                <a:solidFill>
                  <a:schemeClr val="bg1"/>
                </a:solidFill>
              </a:rPr>
              <a:t>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B396EA-7853-66E8-B782-47C7FAC651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6903" y="2520043"/>
            <a:ext cx="4805097" cy="18179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97DF8A-1400-FBFB-E7C6-0271522816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43" y="2808515"/>
            <a:ext cx="4754359" cy="198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888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2CD607-5FCF-A507-79AB-9BF40D7574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Subtitle 3">
                <a:extLst>
                  <a:ext uri="{FF2B5EF4-FFF2-40B4-BE49-F238E27FC236}">
                    <a16:creationId xmlns:a16="http://schemas.microsoft.com/office/drawing/2014/main" id="{A3A4F8A9-67F1-E8A0-8159-1E4D10804A3E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419099" y="1362075"/>
                <a:ext cx="11572875" cy="5191125"/>
              </a:xfrm>
            </p:spPr>
            <p:txBody>
              <a:bodyPr>
                <a:normAutofit lnSpcReduction="10000"/>
              </a:bodyPr>
              <a:lstStyle/>
              <a:p>
                <a:pPr algn="l"/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Newton’s 3</a:t>
                </a:r>
                <a:r>
                  <a:rPr lang="en-US" sz="3600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rd</a:t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law of motion: </a:t>
                </a:r>
                <a:r>
                  <a:rPr lang="en-US" sz="36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For every action, there is an equal and opposite reaction.</a:t>
                </a:r>
              </a:p>
              <a:p>
                <a:pPr algn="l"/>
                <a:br>
                  <a:rPr lang="en-US" sz="3600" i="1" dirty="0"/>
                </a:br>
                <a:r>
                  <a:rPr lang="en-US" sz="3600" i="1" dirty="0"/>
                  <a:t>					</a:t>
                </a:r>
                <a:endParaRPr lang="en-US" sz="3200" i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l"/>
                <a:r>
                  <a:rPr lang="en-US" sz="3200" b="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				</a:t>
                </a:r>
              </a:p>
              <a:p>
                <a:pPr algn="l"/>
                <a:endParaRPr lang="en-US" sz="3200" i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l"/>
                <a:endParaRPr lang="en-US" sz="3200" b="0" i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l"/>
                <a:r>
                  <a:rPr lang="en-US" sz="3200" b="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						</a:t>
                </a:r>
                <a:br>
                  <a:rPr lang="en-US" sz="3200" b="0" i="1" dirty="0">
                    <a:latin typeface="Cambria" panose="02040503050406030204" pitchFamily="18" charset="0"/>
                    <a:ea typeface="Cambria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sz="3200" b="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𝑓𝑖𝑛𝑎𝑙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𝑚𝑜𝑚𝑒𝑛𝑡𝑢𝑚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𝑖𝑛𝑖𝑡𝑖𝑎𝑙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𝑚𝑜𝑚𝑒𝑛𝑡𝑢𝑚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𝑡𝑖𝑚𝑒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(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36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:r>
                  <a:rPr lang="en-US" sz="32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200" b="0" i="1" baseline="-25000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𝑚𝑢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𝑡𝑖𝑚𝑒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(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36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br>
                  <a:rPr lang="en-US" sz="3200" b="0" i="1" dirty="0">
                    <a:latin typeface="Cambria" panose="02040503050406030204" pitchFamily="18" charset="0"/>
                    <a:ea typeface="Cambria" panose="02040503050406030204" pitchFamily="18" charset="0"/>
                  </a:rPr>
                </a:br>
                <a:r>
                  <a:rPr lang="en-US" sz="32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								</a:t>
                </a:r>
                <a:r>
                  <a:rPr lang="en-US" sz="3600" i="1" dirty="0"/>
                  <a:t>		</a:t>
                </a:r>
              </a:p>
            </p:txBody>
          </p:sp>
        </mc:Choice>
        <mc:Fallback>
          <p:sp>
            <p:nvSpPr>
              <p:cNvPr id="4" name="Subtitle 3">
                <a:extLst>
                  <a:ext uri="{FF2B5EF4-FFF2-40B4-BE49-F238E27FC236}">
                    <a16:creationId xmlns:a16="http://schemas.microsoft.com/office/drawing/2014/main" id="{A3A4F8A9-67F1-E8A0-8159-1E4D10804A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419099" y="1362075"/>
                <a:ext cx="11572875" cy="5191125"/>
              </a:xfrm>
              <a:blipFill>
                <a:blip r:embed="rId3"/>
                <a:stretch>
                  <a:fillRect l="-1686" t="-3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7CC0EDEE-7378-52AC-4ACC-48995411A9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-21385"/>
            <a:ext cx="2424022" cy="921590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l"/>
            <a:r>
              <a:rPr lang="en-US" sz="3600" b="1" dirty="0">
                <a:solidFill>
                  <a:schemeClr val="bg1"/>
                </a:solidFill>
              </a:rPr>
              <a:t>Momentum</a:t>
            </a:r>
            <a:r>
              <a:rPr lang="en-US" sz="4800" b="1" dirty="0">
                <a:solidFill>
                  <a:schemeClr val="bg1"/>
                </a:solidFill>
              </a:rPr>
              <a:t>  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E5B3892-C4DE-0B45-F361-705C0CD56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558" y="1895815"/>
            <a:ext cx="4539343" cy="3240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962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9F077-C8EE-C0A5-5421-97D35B2C7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7E439E-42AA-56D9-9C15-82517599EC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62483" y="1821795"/>
                <a:ext cx="11044813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i="1" dirty="0"/>
                  <a:t>Solving for momentum:</a:t>
                </a:r>
                <a:br>
                  <a:rPr lang="en-US" i="1" dirty="0"/>
                </a:br>
                <a:br>
                  <a:rPr lang="en-US" i="1" dirty="0"/>
                </a:br>
                <a:r>
                  <a:rPr lang="en-US" i="1" dirty="0"/>
                  <a:t>sum of momentum of system before = sum of momentum of system after</a:t>
                </a:r>
              </a:p>
              <a:p>
                <a:pPr marL="0" indent="0">
                  <a:buNone/>
                </a:pPr>
                <a:endParaRPr lang="en-US" i="1" dirty="0"/>
              </a:p>
              <a:p>
                <a:pPr marL="0" indent="0">
                  <a:buNone/>
                </a:pPr>
                <a:endParaRPr lang="en-US" i="1" dirty="0"/>
              </a:p>
              <a:p>
                <a:pPr marL="0" indent="0">
                  <a:buNone/>
                </a:pPr>
                <a:r>
                  <a:rPr lang="en-US" i="1" dirty="0"/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/>
                    </m:sSubSup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/>
                    </m:sSubSup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/>
                    </m:sSubSup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/>
                    </m:sSubSup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         </m:t>
                    </m:r>
                    <m:sSubSup>
                      <m:sSubSupPr>
                        <m:ctrlPr>
                          <a:rPr lang="en-US" i="1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/>
                    </m:sSubSup>
                    <m:r>
                      <a:rPr lang="en-US" i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i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/>
                    </m:sSubSup>
                    <m:r>
                      <a:rPr lang="en-US" i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/>
                    </m:sSubSup>
                    <m:r>
                      <a:rPr lang="en-US" i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i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/>
                    </m:sSubSup>
                  </m:oMath>
                </a14:m>
                <a:r>
                  <a:rPr lang="en-US" i="1" dirty="0"/>
                  <a:t>)</a:t>
                </a:r>
              </a:p>
              <a:p>
                <a:pPr marL="0" indent="0">
                  <a:buNone/>
                </a:pPr>
                <a:endParaRPr lang="en-US" i="1" dirty="0"/>
              </a:p>
              <a:p>
                <a:pPr marL="0" indent="0">
                  <a:buNone/>
                </a:pPr>
                <a:endParaRPr lang="en-US" i="1" dirty="0"/>
              </a:p>
              <a:p>
                <a:pPr marL="0" indent="0">
                  <a:buNone/>
                </a:pPr>
                <a:endParaRPr lang="en-US" i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7E439E-42AA-56D9-9C15-82517599EC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62483" y="1821795"/>
                <a:ext cx="11044813" cy="4351338"/>
              </a:xfrm>
              <a:blipFill>
                <a:blip r:embed="rId3"/>
                <a:stretch>
                  <a:fillRect l="-1104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1">
            <a:extLst>
              <a:ext uri="{FF2B5EF4-FFF2-40B4-BE49-F238E27FC236}">
                <a16:creationId xmlns:a16="http://schemas.microsoft.com/office/drawing/2014/main" id="{7197097A-FDBB-FA49-8B00-1FEBB9EDFA13}"/>
              </a:ext>
            </a:extLst>
          </p:cNvPr>
          <p:cNvSpPr txBox="1">
            <a:spLocks/>
          </p:cNvSpPr>
          <p:nvPr/>
        </p:nvSpPr>
        <p:spPr>
          <a:xfrm>
            <a:off x="1" y="-21385"/>
            <a:ext cx="2424022" cy="92159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chemeClr val="bg1"/>
                </a:solidFill>
              </a:rPr>
              <a:t>Momentum</a:t>
            </a:r>
            <a:r>
              <a:rPr lang="en-US" sz="4800" b="1" dirty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4" name="Equals 3">
            <a:extLst>
              <a:ext uri="{FF2B5EF4-FFF2-40B4-BE49-F238E27FC236}">
                <a16:creationId xmlns:a16="http://schemas.microsoft.com/office/drawing/2014/main" id="{C0B65E1F-74FD-3AAF-ED40-B7248F917BA2}"/>
              </a:ext>
            </a:extLst>
          </p:cNvPr>
          <p:cNvSpPr/>
          <p:nvPr/>
        </p:nvSpPr>
        <p:spPr>
          <a:xfrm>
            <a:off x="4923693" y="4160019"/>
            <a:ext cx="569407" cy="361739"/>
          </a:xfrm>
          <a:prstGeom prst="mathEqual">
            <a:avLst>
              <a:gd name="adj1" fmla="val 23520"/>
              <a:gd name="adj2" fmla="val 22871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3EB5D3-A128-4EA8-7D86-73576DC8BCB5}"/>
              </a:ext>
            </a:extLst>
          </p:cNvPr>
          <p:cNvSpPr txBox="1"/>
          <p:nvPr/>
        </p:nvSpPr>
        <p:spPr>
          <a:xfrm>
            <a:off x="1708220" y="5104563"/>
            <a:ext cx="7465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Before						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after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37375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D3B78F7-E37F-6031-FF03-911141B74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sz="3600" dirty="0"/>
              <a:t>Collisions: Law of </a:t>
            </a:r>
            <a:r>
              <a:rPr lang="en-US" sz="3600" b="1" dirty="0"/>
              <a:t>conservation</a:t>
            </a:r>
            <a:r>
              <a:rPr lang="en-US" sz="3600" dirty="0"/>
              <a:t> of momentum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94AEE6C-4733-8D5D-B60C-25CDB29AC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25175" cy="4351338"/>
          </a:xfrm>
        </p:spPr>
        <p:txBody>
          <a:bodyPr>
            <a:normAutofit/>
          </a:bodyPr>
          <a:lstStyle/>
          <a:p>
            <a:r>
              <a:rPr lang="en-US" dirty="0"/>
              <a:t>Total momentum before interaction = Total momentum after interaction</a:t>
            </a:r>
          </a:p>
          <a:p>
            <a:r>
              <a:rPr lang="en-US" dirty="0"/>
              <a:t>(the sum of the moments before interaction = the sum of the moments after interaction )</a:t>
            </a:r>
          </a:p>
          <a:p>
            <a:r>
              <a:rPr lang="en-US" dirty="0"/>
              <a:t>Solving momentum problems:</a:t>
            </a:r>
            <a:br>
              <a:rPr lang="en-US" dirty="0"/>
            </a:br>
            <a:r>
              <a:rPr lang="en-US" dirty="0"/>
              <a:t>Momentum before = momentum after</a:t>
            </a:r>
            <a:br>
              <a:rPr lang="en-US" dirty="0"/>
            </a:br>
            <a:r>
              <a:rPr lang="en-US" dirty="0"/>
              <a:t>    </a:t>
            </a:r>
            <a:r>
              <a:rPr lang="en-US" i="1" dirty="0"/>
              <a:t>p</a:t>
            </a:r>
            <a:r>
              <a:rPr lang="en-US" dirty="0"/>
              <a:t> = </a:t>
            </a:r>
            <a:r>
              <a:rPr lang="en-US" i="1" dirty="0"/>
              <a:t>m</a:t>
            </a:r>
            <a:r>
              <a:rPr lang="en-US" dirty="0"/>
              <a:t> </a:t>
            </a:r>
            <a:r>
              <a:rPr lang="en-US" sz="2000" dirty="0"/>
              <a:t>x</a:t>
            </a:r>
            <a:r>
              <a:rPr lang="en-US" dirty="0"/>
              <a:t> </a:t>
            </a:r>
            <a:r>
              <a:rPr lang="en-US" i="1" dirty="0"/>
              <a:t>v</a:t>
            </a:r>
            <a:r>
              <a:rPr lang="en-US" dirty="0"/>
              <a:t>			</a:t>
            </a:r>
            <a:r>
              <a:rPr lang="en-US" i="1" dirty="0"/>
              <a:t>p</a:t>
            </a:r>
            <a:r>
              <a:rPr lang="en-US" dirty="0"/>
              <a:t> = </a:t>
            </a:r>
            <a:r>
              <a:rPr lang="en-US" i="1" dirty="0"/>
              <a:t>m</a:t>
            </a:r>
            <a:r>
              <a:rPr lang="en-US" dirty="0"/>
              <a:t> </a:t>
            </a:r>
            <a:r>
              <a:rPr lang="en-US" sz="2000" dirty="0"/>
              <a:t>x</a:t>
            </a:r>
            <a:r>
              <a:rPr lang="en-US" dirty="0"/>
              <a:t> </a:t>
            </a:r>
            <a:r>
              <a:rPr lang="en-US" i="1" dirty="0"/>
              <a:t>v</a:t>
            </a:r>
          </a:p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DF6B129-58F4-5986-539B-0BAD1336E7CD}"/>
              </a:ext>
            </a:extLst>
          </p:cNvPr>
          <p:cNvSpPr txBox="1">
            <a:spLocks/>
          </p:cNvSpPr>
          <p:nvPr/>
        </p:nvSpPr>
        <p:spPr>
          <a:xfrm>
            <a:off x="1" y="-21385"/>
            <a:ext cx="2424022" cy="92159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chemeClr val="bg1"/>
                </a:solidFill>
              </a:rPr>
              <a:t>Momentum</a:t>
            </a:r>
            <a:r>
              <a:rPr lang="en-US" sz="4800" b="1" dirty="0">
                <a:solidFill>
                  <a:schemeClr val="bg1"/>
                </a:solidFill>
              </a:rPr>
              <a:t>  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8B5F991B-3957-951E-8650-E8E4C02543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52" b="56431"/>
          <a:stretch/>
        </p:blipFill>
        <p:spPr bwMode="auto">
          <a:xfrm>
            <a:off x="1716881" y="5021263"/>
            <a:ext cx="4052888" cy="129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108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9F077-C8EE-C0A5-5421-97D35B2C7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E439E-42AA-56D9-9C15-82517599EC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484" y="1821795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i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7268F5-048F-0702-EAA5-FA97F019B9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262" y="900205"/>
            <a:ext cx="11039475" cy="313372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197097A-FDBB-FA49-8B00-1FEBB9EDFA13}"/>
              </a:ext>
            </a:extLst>
          </p:cNvPr>
          <p:cNvSpPr txBox="1">
            <a:spLocks/>
          </p:cNvSpPr>
          <p:nvPr/>
        </p:nvSpPr>
        <p:spPr>
          <a:xfrm>
            <a:off x="1" y="-21385"/>
            <a:ext cx="2424022" cy="92159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chemeClr val="bg1"/>
                </a:solidFill>
              </a:rPr>
              <a:t>Momentum</a:t>
            </a:r>
            <a:r>
              <a:rPr lang="en-US" sz="4800" b="1" dirty="0">
                <a:solidFill>
                  <a:schemeClr val="bg1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838997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87F3C-4CC1-315D-3AA9-2DC35B547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2D collisions, we assume momentum before = momentum after, </a:t>
            </a:r>
            <a:br>
              <a:rPr lang="en-US" dirty="0"/>
            </a:br>
            <a:r>
              <a:rPr lang="en-US" dirty="0"/>
              <a:t>Example: a 0.17 kg cue ball travelling at 0.8 m/s strikes </a:t>
            </a:r>
            <a:br>
              <a:rPr lang="en-US" dirty="0"/>
            </a:br>
            <a:r>
              <a:rPr lang="en-US" dirty="0"/>
              <a:t>the 8-ball which has a mass of 0.19kg,</a:t>
            </a:r>
            <a:br>
              <a:rPr lang="en-US" dirty="0"/>
            </a:br>
            <a:r>
              <a:rPr lang="en-US" dirty="0"/>
              <a:t>calculate the speed of the 8-ball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0561EA-566A-BBAA-953B-F6A1D280F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BE6BBF-6E1D-5CA5-9587-7383E8D222E7}"/>
              </a:ext>
            </a:extLst>
          </p:cNvPr>
          <p:cNvSpPr txBox="1"/>
          <p:nvPr/>
        </p:nvSpPr>
        <p:spPr>
          <a:xfrm>
            <a:off x="6963508" y="6488668"/>
            <a:ext cx="61897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https://phet.colorado.edu/en/simulations/collision-lab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35A8EBC-AEB8-288F-0E87-5E78B0C4DE21}"/>
              </a:ext>
            </a:extLst>
          </p:cNvPr>
          <p:cNvSpPr txBox="1">
            <a:spLocks/>
          </p:cNvSpPr>
          <p:nvPr/>
        </p:nvSpPr>
        <p:spPr>
          <a:xfrm>
            <a:off x="1" y="-21385"/>
            <a:ext cx="3677696" cy="92159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chemeClr val="bg1"/>
                </a:solidFill>
              </a:rPr>
              <a:t>Momentum in 2D</a:t>
            </a:r>
            <a:r>
              <a:rPr lang="en-US" sz="4800" b="1" dirty="0">
                <a:solidFill>
                  <a:schemeClr val="bg1"/>
                </a:solidFill>
              </a:rPr>
              <a:t>  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76F6FE1-2A64-E43F-DF3A-E2B2FB3720EF}"/>
              </a:ext>
            </a:extLst>
          </p:cNvPr>
          <p:cNvGrpSpPr/>
          <p:nvPr/>
        </p:nvGrpSpPr>
        <p:grpSpPr>
          <a:xfrm>
            <a:off x="6869398" y="2710637"/>
            <a:ext cx="4833331" cy="828306"/>
            <a:chOff x="6859123" y="3573666"/>
            <a:chExt cx="4833331" cy="828306"/>
          </a:xfrm>
        </p:grpSpPr>
        <p:sp>
          <p:nvSpPr>
            <p:cNvPr id="6" name="Flowchart: Connector 5">
              <a:extLst>
                <a:ext uri="{FF2B5EF4-FFF2-40B4-BE49-F238E27FC236}">
                  <a16:creationId xmlns:a16="http://schemas.microsoft.com/office/drawing/2014/main" id="{CA5DD0C4-9EEE-29C4-57A4-12F71805C8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40304" y="3573666"/>
              <a:ext cx="804672" cy="801356"/>
            </a:xfrm>
            <a:prstGeom prst="flowChartConnector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8</a:t>
              </a:r>
              <a:endParaRPr lang="en-US" dirty="0"/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2862A8BA-7B5C-0751-BC18-D2EB3AF4C0E8}"/>
                </a:ext>
              </a:extLst>
            </p:cNvPr>
            <p:cNvCxnSpPr>
              <a:cxnSpLocks/>
            </p:cNvCxnSpPr>
            <p:nvPr/>
          </p:nvCxnSpPr>
          <p:spPr>
            <a:xfrm>
              <a:off x="9800492" y="3979140"/>
              <a:ext cx="108729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DF80F1B4-A692-9E40-97AF-DA02F0529AF0}"/>
                </a:ext>
              </a:extLst>
            </p:cNvPr>
            <p:cNvCxnSpPr/>
            <p:nvPr/>
          </p:nvCxnSpPr>
          <p:spPr>
            <a:xfrm>
              <a:off x="7261458" y="4001294"/>
              <a:ext cx="25606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lowchart: Connector 6">
              <a:extLst>
                <a:ext uri="{FF2B5EF4-FFF2-40B4-BE49-F238E27FC236}">
                  <a16:creationId xmlns:a16="http://schemas.microsoft.com/office/drawing/2014/main" id="{20782DE0-2D41-3C7F-4708-6DE89005A3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59123" y="3600616"/>
              <a:ext cx="804672" cy="801356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lowchart: Connector 12">
              <a:extLst>
                <a:ext uri="{FF2B5EF4-FFF2-40B4-BE49-F238E27FC236}">
                  <a16:creationId xmlns:a16="http://schemas.microsoft.com/office/drawing/2014/main" id="{0E240A5C-8F7E-8812-B8CA-DE624A0770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87782" y="3579143"/>
              <a:ext cx="804672" cy="801356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33052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842</TotalTime>
  <Words>1360</Words>
  <Application>Microsoft Office PowerPoint</Application>
  <PresentationFormat>Widescreen</PresentationFormat>
  <Paragraphs>175</Paragraphs>
  <Slides>20</Slides>
  <Notes>18</Notes>
  <HiddenSlides>0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__jakarta_b639a1</vt:lpstr>
      <vt:lpstr>Arial</vt:lpstr>
      <vt:lpstr>Calibri</vt:lpstr>
      <vt:lpstr>Calibri Light</vt:lpstr>
      <vt:lpstr>Cambria</vt:lpstr>
      <vt:lpstr>Cambria Math</vt:lpstr>
      <vt:lpstr>Office Theme</vt:lpstr>
      <vt:lpstr>Foxit PDF Editor Document</vt:lpstr>
      <vt:lpstr>5A Further mechanics Momentum  </vt:lpstr>
      <vt:lpstr>Momentum  </vt:lpstr>
      <vt:lpstr>Momentum  </vt:lpstr>
      <vt:lpstr>Momentum  </vt:lpstr>
      <vt:lpstr>Momentum  </vt:lpstr>
      <vt:lpstr>PowerPoint Presentation</vt:lpstr>
      <vt:lpstr>Collisions: Law of conservation of momentum</vt:lpstr>
      <vt:lpstr>PowerPoint Presentation</vt:lpstr>
      <vt:lpstr>PowerPoint Presentation</vt:lpstr>
      <vt:lpstr>PowerPoint Presentation</vt:lpstr>
      <vt:lpstr> Car safety and momentum</vt:lpstr>
      <vt:lpstr> Car safety and momentum</vt:lpstr>
      <vt:lpstr> safety and momentum</vt:lpstr>
      <vt:lpstr>HW</vt:lpstr>
      <vt:lpstr>HW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Ahmed</dc:creator>
  <cp:lastModifiedBy>Ahmed</cp:lastModifiedBy>
  <cp:revision>208</cp:revision>
  <dcterms:created xsi:type="dcterms:W3CDTF">2023-10-07T21:01:12Z</dcterms:created>
  <dcterms:modified xsi:type="dcterms:W3CDTF">2024-10-12T20:49:26Z</dcterms:modified>
</cp:coreProperties>
</file>